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3" r:id="rId7"/>
    <p:sldId id="264" r:id="rId8"/>
    <p:sldId id="265" r:id="rId9"/>
    <p:sldId id="266" r:id="rId10"/>
    <p:sldId id="267" r:id="rId11"/>
    <p:sldId id="268" r:id="rId12"/>
    <p:sldId id="261" r:id="rId13"/>
    <p:sldId id="262"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1" autoAdjust="0"/>
    <p:restoredTop sz="94660"/>
  </p:normalViewPr>
  <p:slideViewPr>
    <p:cSldViewPr snapToGrid="0">
      <p:cViewPr varScale="1">
        <p:scale>
          <a:sx n="107" d="100"/>
          <a:sy n="107" d="100"/>
        </p:scale>
        <p:origin x="68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7BC7DF3-A190-4DCF-8734-5B373280445A}" type="datetimeFigureOut">
              <a:rPr lang="en-GB" smtClean="0"/>
              <a:t>24/07/2019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1493255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BC7DF3-A190-4DCF-8734-5B373280445A}" type="datetimeFigureOut">
              <a:rPr lang="en-GB" smtClean="0"/>
              <a:t>24/07/2019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1213134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BC7DF3-A190-4DCF-8734-5B373280445A}" type="datetimeFigureOut">
              <a:rPr lang="en-GB" smtClean="0"/>
              <a:t>24/07/2019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2792267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7BC7DF3-A190-4DCF-8734-5B373280445A}" type="datetimeFigureOut">
              <a:rPr lang="en-GB" smtClean="0"/>
              <a:t>24/07/2019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3316542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7BC7DF3-A190-4DCF-8734-5B373280445A}" type="datetimeFigureOut">
              <a:rPr lang="en-GB" smtClean="0"/>
              <a:t>24/07/2019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233751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BC7DF3-A190-4DCF-8734-5B373280445A}" type="datetimeFigureOut">
              <a:rPr lang="en-GB" smtClean="0"/>
              <a:t>24/07/2019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2374572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7BC7DF3-A190-4DCF-8734-5B373280445A}" type="datetimeFigureOut">
              <a:rPr lang="en-GB" smtClean="0"/>
              <a:t>24/07/2019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1870873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7BC7DF3-A190-4DCF-8734-5B373280445A}" type="datetimeFigureOut">
              <a:rPr lang="en-GB" smtClean="0"/>
              <a:t>24/07/2019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4275493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BC7DF3-A190-4DCF-8734-5B373280445A}" type="datetimeFigureOut">
              <a:rPr lang="en-GB" smtClean="0"/>
              <a:t>24/07/2019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3329375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BC7DF3-A190-4DCF-8734-5B373280445A}" type="datetimeFigureOut">
              <a:rPr lang="en-GB" smtClean="0"/>
              <a:t>24/07/2019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2112714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7BC7DF3-A190-4DCF-8734-5B373280445A}" type="datetimeFigureOut">
              <a:rPr lang="en-GB" smtClean="0"/>
              <a:t>24/07/2019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9A477F1-B597-46B7-ABC7-CFDB413A58EF}" type="slidenum">
              <a:rPr lang="en-GB" smtClean="0"/>
              <a:t>‹#›</a:t>
            </a:fld>
            <a:endParaRPr lang="en-GB"/>
          </a:p>
        </p:txBody>
      </p:sp>
    </p:spTree>
    <p:extLst>
      <p:ext uri="{BB962C8B-B14F-4D97-AF65-F5344CB8AC3E}">
        <p14:creationId xmlns:p14="http://schemas.microsoft.com/office/powerpoint/2010/main" val="1621603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C7DF3-A190-4DCF-8734-5B373280445A}" type="datetimeFigureOut">
              <a:rPr lang="en-GB" smtClean="0"/>
              <a:t>24/07/2019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A477F1-B597-46B7-ABC7-CFDB413A58EF}" type="slidenum">
              <a:rPr lang="en-GB" smtClean="0"/>
              <a:t>‹#›</a:t>
            </a:fld>
            <a:endParaRPr lang="en-GB"/>
          </a:p>
        </p:txBody>
      </p:sp>
    </p:spTree>
    <p:extLst>
      <p:ext uri="{BB962C8B-B14F-4D97-AF65-F5344CB8AC3E}">
        <p14:creationId xmlns:p14="http://schemas.microsoft.com/office/powerpoint/2010/main" val="233294079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cid:ii_jyexds952"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cid:ii_jyexds8r1"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pi.foursquare.com/v2/venues/explore?%3cAP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cid:ii_jyhtl4vp0"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cid:ii_jyexds9j4"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cid:ii_jyexds7w0"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cid:ii_jyexds9e3"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Capstone Project</a:t>
            </a:r>
            <a:endParaRPr lang="en-GB" dirty="0"/>
          </a:p>
        </p:txBody>
      </p:sp>
      <p:sp>
        <p:nvSpPr>
          <p:cNvPr id="3" name="Subtitle 2"/>
          <p:cNvSpPr>
            <a:spLocks noGrp="1"/>
          </p:cNvSpPr>
          <p:nvPr>
            <p:ph type="subTitle" idx="1"/>
          </p:nvPr>
        </p:nvSpPr>
        <p:spPr/>
        <p:txBody>
          <a:bodyPr/>
          <a:lstStyle/>
          <a:p>
            <a:r>
              <a:rPr lang="en-GB" dirty="0" smtClean="0"/>
              <a:t>Battle of the Neighbourhoods: Toronto</a:t>
            </a:r>
            <a:endParaRPr lang="en-GB" dirty="0"/>
          </a:p>
        </p:txBody>
      </p:sp>
    </p:spTree>
    <p:extLst>
      <p:ext uri="{BB962C8B-B14F-4D97-AF65-F5344CB8AC3E}">
        <p14:creationId xmlns:p14="http://schemas.microsoft.com/office/powerpoint/2010/main" val="3351917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a:t>
            </a:r>
            <a:r>
              <a:rPr lang="en-GB" dirty="0"/>
              <a:t>– Understanding the location of existing coffee shops and similar venues </a:t>
            </a:r>
            <a:r>
              <a:rPr lang="en-GB" dirty="0" smtClean="0"/>
              <a:t>(1/2)</a:t>
            </a:r>
            <a:endParaRPr lang="en-GB" dirty="0"/>
          </a:p>
        </p:txBody>
      </p:sp>
      <p:sp>
        <p:nvSpPr>
          <p:cNvPr id="3" name="Content Placeholder 2"/>
          <p:cNvSpPr>
            <a:spLocks noGrp="1"/>
          </p:cNvSpPr>
          <p:nvPr>
            <p:ph idx="1"/>
          </p:nvPr>
        </p:nvSpPr>
        <p:spPr/>
        <p:txBody>
          <a:bodyPr>
            <a:normAutofit/>
          </a:bodyPr>
          <a:lstStyle/>
          <a:p>
            <a:pPr marL="0" indent="0">
              <a:buNone/>
            </a:pPr>
            <a:r>
              <a:rPr lang="en-GB" sz="1800" dirty="0"/>
              <a:t>Existing coffee shops appear concentrated around the downtown area.</a:t>
            </a:r>
          </a:p>
        </p:txBody>
      </p:sp>
      <p:pic>
        <p:nvPicPr>
          <p:cNvPr id="5" name="Picture 4" descr="toronto_map_03_coffee_shops.png"/>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560419" y="2274607"/>
            <a:ext cx="8184216" cy="4269628"/>
          </a:xfrm>
          <a:prstGeom prst="rect">
            <a:avLst/>
          </a:prstGeom>
          <a:noFill/>
          <a:ln>
            <a:noFill/>
          </a:ln>
        </p:spPr>
      </p:pic>
    </p:spTree>
    <p:extLst>
      <p:ext uri="{BB962C8B-B14F-4D97-AF65-F5344CB8AC3E}">
        <p14:creationId xmlns:p14="http://schemas.microsoft.com/office/powerpoint/2010/main" val="355429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a:t>
            </a:r>
            <a:r>
              <a:rPr lang="en-GB" dirty="0"/>
              <a:t>– Understanding the location of existing coffee shops and similar </a:t>
            </a:r>
            <a:r>
              <a:rPr lang="en-GB" dirty="0" smtClean="0"/>
              <a:t>venues (2/2) </a:t>
            </a:r>
            <a:endParaRPr lang="en-GB" dirty="0"/>
          </a:p>
        </p:txBody>
      </p:sp>
      <p:sp>
        <p:nvSpPr>
          <p:cNvPr id="3" name="Content Placeholder 2"/>
          <p:cNvSpPr>
            <a:spLocks noGrp="1"/>
          </p:cNvSpPr>
          <p:nvPr>
            <p:ph idx="1"/>
          </p:nvPr>
        </p:nvSpPr>
        <p:spPr/>
        <p:txBody>
          <a:bodyPr>
            <a:normAutofit/>
          </a:bodyPr>
          <a:lstStyle/>
          <a:p>
            <a:pPr marL="0" indent="0">
              <a:buNone/>
            </a:pPr>
            <a:r>
              <a:rPr lang="en-GB" sz="1800" dirty="0"/>
              <a:t>When adding related businesses to this picture, the same distribution is seen.  The yellow dots represent café venues.</a:t>
            </a:r>
          </a:p>
        </p:txBody>
      </p:sp>
      <p:pic>
        <p:nvPicPr>
          <p:cNvPr id="6" name="Picture 5" descr="toronto_map_03_coffee_and_cafe.png"/>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1622611" y="2402542"/>
            <a:ext cx="8122023" cy="4141694"/>
          </a:xfrm>
          <a:prstGeom prst="rect">
            <a:avLst/>
          </a:prstGeom>
          <a:noFill/>
          <a:ln>
            <a:noFill/>
          </a:ln>
        </p:spPr>
      </p:pic>
    </p:spTree>
    <p:extLst>
      <p:ext uri="{BB962C8B-B14F-4D97-AF65-F5344CB8AC3E}">
        <p14:creationId xmlns:p14="http://schemas.microsoft.com/office/powerpoint/2010/main" val="987753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Discussion &amp; Recommendations</a:t>
            </a:r>
            <a:endParaRPr lang="en-GB" dirty="0"/>
          </a:p>
        </p:txBody>
      </p:sp>
      <p:sp>
        <p:nvSpPr>
          <p:cNvPr id="3" name="Content Placeholder 2"/>
          <p:cNvSpPr>
            <a:spLocks noGrp="1"/>
          </p:cNvSpPr>
          <p:nvPr>
            <p:ph idx="1"/>
          </p:nvPr>
        </p:nvSpPr>
        <p:spPr/>
        <p:txBody>
          <a:bodyPr>
            <a:normAutofit fontScale="92500"/>
          </a:bodyPr>
          <a:lstStyle/>
          <a:p>
            <a:r>
              <a:rPr lang="en-GB" dirty="0"/>
              <a:t>The most popular venue type by far is the coffee shop, and this is the recommended market for Joe to enter.  Existing businesses are concentrated geographically, so there remains opportunity in this market.  </a:t>
            </a:r>
          </a:p>
          <a:p>
            <a:r>
              <a:rPr lang="en-GB" dirty="0"/>
              <a:t>Location wise, setting up downtown initially where there is high demand would be the recommendation from the analysis on the data.  Joe should focus on where there is less competition, so locations where there are higher numbers of park, grocery store or fast food venues.  </a:t>
            </a:r>
          </a:p>
          <a:p>
            <a:r>
              <a:rPr lang="en-GB" dirty="0"/>
              <a:t>The future market opportunities look good – once Joe has cracked the downtown market, there is also the inner suburbia and multiple suburbia markets to tap into.  </a:t>
            </a:r>
          </a:p>
          <a:p>
            <a:endParaRPr lang="en-GB" dirty="0"/>
          </a:p>
        </p:txBody>
      </p:sp>
    </p:spTree>
    <p:extLst>
      <p:ext uri="{BB962C8B-B14F-4D97-AF65-F5344CB8AC3E}">
        <p14:creationId xmlns:p14="http://schemas.microsoft.com/office/powerpoint/2010/main" val="710714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Content Placeholder 2"/>
          <p:cNvSpPr>
            <a:spLocks noGrp="1"/>
          </p:cNvSpPr>
          <p:nvPr>
            <p:ph idx="1"/>
          </p:nvPr>
        </p:nvSpPr>
        <p:spPr/>
        <p:txBody>
          <a:bodyPr/>
          <a:lstStyle/>
          <a:p>
            <a:r>
              <a:rPr lang="en-GB" dirty="0"/>
              <a:t>Joe now has a recommendation to focus on from his original 3 wide ranging questions.  Opening a business is a major undertaking and as such, he needs to undertake further analysis and financial modelling to validate the robustness of the opportunity surfaces.  Further investigation of the competitor service needs to be completed – </a:t>
            </a:r>
            <a:r>
              <a:rPr lang="en-GB" dirty="0" err="1"/>
              <a:t>ie</a:t>
            </a:r>
            <a:r>
              <a:rPr lang="en-GB" dirty="0"/>
              <a:t> price points and product offering.  Joe should then decide whether to compete on product, price or service depending on the opportunities and competition levels.  </a:t>
            </a:r>
          </a:p>
          <a:p>
            <a:r>
              <a:rPr lang="en-GB" dirty="0"/>
              <a:t>Data analysis which could inform this would be looking at reviews and business revenue / turnover.    </a:t>
            </a:r>
          </a:p>
          <a:p>
            <a:endParaRPr lang="en-GB" dirty="0"/>
          </a:p>
        </p:txBody>
      </p:sp>
    </p:spTree>
    <p:extLst>
      <p:ext uri="{BB962C8B-B14F-4D97-AF65-F5344CB8AC3E}">
        <p14:creationId xmlns:p14="http://schemas.microsoft.com/office/powerpoint/2010/main" val="2684514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Statement</a:t>
            </a:r>
            <a:endParaRPr lang="en-GB" dirty="0"/>
          </a:p>
        </p:txBody>
      </p:sp>
      <p:sp>
        <p:nvSpPr>
          <p:cNvPr id="3" name="Content Placeholder 2"/>
          <p:cNvSpPr>
            <a:spLocks noGrp="1"/>
          </p:cNvSpPr>
          <p:nvPr>
            <p:ph idx="1"/>
          </p:nvPr>
        </p:nvSpPr>
        <p:spPr/>
        <p:txBody>
          <a:bodyPr>
            <a:normAutofit fontScale="92500" lnSpcReduction="20000"/>
          </a:bodyPr>
          <a:lstStyle/>
          <a:p>
            <a:pPr marL="0" indent="0">
              <a:buNone/>
            </a:pPr>
            <a:r>
              <a:rPr lang="en-GB" dirty="0"/>
              <a:t>Toronto is a bustling city full of opportunity for new businesses.  While there is opportunity to be had, this has attracted many to start a business already and to unlock opportunity a new business will need to compete with the existing market.  </a:t>
            </a:r>
          </a:p>
          <a:p>
            <a:pPr marL="0" indent="0">
              <a:buNone/>
            </a:pPr>
            <a:r>
              <a:rPr lang="en-GB" dirty="0"/>
              <a:t>Joe, a 35 old from Toronto has saved up working in a law firm and now would like to start his own business.  It is crucial to understand where to locate his business to ensure he is not marginalised by the competition.  Joe has a wide array of skills so happy to consider a range of different industries to enter.</a:t>
            </a:r>
          </a:p>
          <a:p>
            <a:pPr marL="0" indent="0">
              <a:buNone/>
            </a:pPr>
            <a:r>
              <a:rPr lang="en-GB" dirty="0"/>
              <a:t>The key questions Joe needs to answer are: </a:t>
            </a:r>
          </a:p>
          <a:p>
            <a:pPr lvl="0"/>
            <a:r>
              <a:rPr lang="en-GB" dirty="0"/>
              <a:t>Which industry should he consider? </a:t>
            </a:r>
          </a:p>
          <a:p>
            <a:pPr lvl="0"/>
            <a:r>
              <a:rPr lang="en-GB" dirty="0"/>
              <a:t>Where should Joe locate his first venue?</a:t>
            </a:r>
          </a:p>
          <a:p>
            <a:pPr lvl="0"/>
            <a:r>
              <a:rPr lang="en-GB" dirty="0"/>
              <a:t>Are there any further expansion opportunities for the future?  </a:t>
            </a:r>
          </a:p>
          <a:p>
            <a:endParaRPr lang="en-GB" dirty="0"/>
          </a:p>
        </p:txBody>
      </p:sp>
    </p:spTree>
    <p:extLst>
      <p:ext uri="{BB962C8B-B14F-4D97-AF65-F5344CB8AC3E}">
        <p14:creationId xmlns:p14="http://schemas.microsoft.com/office/powerpoint/2010/main" val="358206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which can solve this problem</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452096870"/>
              </p:ext>
            </p:extLst>
          </p:nvPr>
        </p:nvGraphicFramePr>
        <p:xfrm>
          <a:off x="1129553" y="1801906"/>
          <a:ext cx="9923929" cy="4087905"/>
        </p:xfrm>
        <a:graphic>
          <a:graphicData uri="http://schemas.openxmlformats.org/drawingml/2006/table">
            <a:tbl>
              <a:tblPr firstRow="1" firstCol="1" bandRow="1">
                <a:tableStyleId>{5C22544A-7EE6-4342-B048-85BDC9FD1C3A}</a:tableStyleId>
              </a:tblPr>
              <a:tblGrid>
                <a:gridCol w="1487724">
                  <a:extLst>
                    <a:ext uri="{9D8B030D-6E8A-4147-A177-3AD203B41FA5}">
                      <a16:colId xmlns:a16="http://schemas.microsoft.com/office/drawing/2014/main" val="2038746366"/>
                    </a:ext>
                  </a:extLst>
                </a:gridCol>
                <a:gridCol w="2289251">
                  <a:extLst>
                    <a:ext uri="{9D8B030D-6E8A-4147-A177-3AD203B41FA5}">
                      <a16:colId xmlns:a16="http://schemas.microsoft.com/office/drawing/2014/main" val="628541826"/>
                    </a:ext>
                  </a:extLst>
                </a:gridCol>
                <a:gridCol w="3105769">
                  <a:extLst>
                    <a:ext uri="{9D8B030D-6E8A-4147-A177-3AD203B41FA5}">
                      <a16:colId xmlns:a16="http://schemas.microsoft.com/office/drawing/2014/main" val="2341304828"/>
                    </a:ext>
                  </a:extLst>
                </a:gridCol>
                <a:gridCol w="3041185">
                  <a:extLst>
                    <a:ext uri="{9D8B030D-6E8A-4147-A177-3AD203B41FA5}">
                      <a16:colId xmlns:a16="http://schemas.microsoft.com/office/drawing/2014/main" val="2314697548"/>
                    </a:ext>
                  </a:extLst>
                </a:gridCol>
              </a:tblGrid>
              <a:tr h="655354">
                <a:tc>
                  <a:txBody>
                    <a:bodyPr/>
                    <a:lstStyle/>
                    <a:p>
                      <a:pPr>
                        <a:lnSpc>
                          <a:spcPct val="107000"/>
                        </a:lnSpc>
                        <a:spcAft>
                          <a:spcPts val="0"/>
                        </a:spcAft>
                      </a:pPr>
                      <a:r>
                        <a:rPr lang="en-GB" sz="1400" dirty="0">
                          <a:effectLst/>
                        </a:rPr>
                        <a:t>Data set</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Source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Key features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How this will be used</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56927019"/>
                  </a:ext>
                </a:extLst>
              </a:tr>
              <a:tr h="1740448">
                <a:tc>
                  <a:txBody>
                    <a:bodyPr/>
                    <a:lstStyle/>
                    <a:p>
                      <a:pPr>
                        <a:lnSpc>
                          <a:spcPct val="107000"/>
                        </a:lnSpc>
                        <a:spcAft>
                          <a:spcPts val="0"/>
                        </a:spcAft>
                      </a:pPr>
                      <a:r>
                        <a:rPr lang="en-GB" sz="1400">
                          <a:effectLst/>
                        </a:rPr>
                        <a:t>Toronto post code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https://en.wikipedia.org/wiki/List_of_postal_codes_of_Canada:_M</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Postcode district and area information</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To segment Toronto geographically into areas (postcodes) and return basic information of the area (postcode)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6539476"/>
                  </a:ext>
                </a:extLst>
              </a:tr>
              <a:tr h="607009">
                <a:tc>
                  <a:txBody>
                    <a:bodyPr/>
                    <a:lstStyle/>
                    <a:p>
                      <a:pPr>
                        <a:lnSpc>
                          <a:spcPct val="107000"/>
                        </a:lnSpc>
                        <a:spcAft>
                          <a:spcPts val="0"/>
                        </a:spcAft>
                      </a:pPr>
                      <a:r>
                        <a:rPr lang="en-GB" sz="1400">
                          <a:effectLst/>
                        </a:rPr>
                        <a:t>Geo-coordinates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 Geocoder API</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Location data</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To enhance Toronto postcode data with geo co-ordinates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88761513"/>
                  </a:ext>
                </a:extLst>
              </a:tr>
              <a:tr h="1085094">
                <a:tc>
                  <a:txBody>
                    <a:bodyPr/>
                    <a:lstStyle/>
                    <a:p>
                      <a:pPr>
                        <a:lnSpc>
                          <a:spcPct val="107000"/>
                        </a:lnSpc>
                        <a:spcAft>
                          <a:spcPts val="0"/>
                        </a:spcAft>
                      </a:pPr>
                      <a:r>
                        <a:rPr lang="en-GB" sz="1400">
                          <a:effectLst/>
                        </a:rPr>
                        <a:t>Foursquare venue API</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u="sng">
                          <a:effectLst/>
                          <a:hlinkClick r:id="rId2"/>
                        </a:rPr>
                        <a:t>https://api.foursquare.com/v2/venues/explore?&lt;API call&gt;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a:effectLst/>
                        </a:rPr>
                        <a:t>Venue types and locations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0"/>
                        </a:spcAft>
                      </a:pPr>
                      <a:r>
                        <a:rPr lang="en-GB" sz="1400" dirty="0">
                          <a:effectLst/>
                        </a:rPr>
                        <a:t>Identify existing business in Toronto, their location and type to help answer Joe's questions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55684174"/>
                  </a:ext>
                </a:extLst>
              </a:tr>
            </a:tbl>
          </a:graphicData>
        </a:graphic>
      </p:graphicFrame>
    </p:spTree>
    <p:extLst>
      <p:ext uri="{BB962C8B-B14F-4D97-AF65-F5344CB8AC3E}">
        <p14:creationId xmlns:p14="http://schemas.microsoft.com/office/powerpoint/2010/main" val="1933604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Methodology</a:t>
            </a:r>
            <a:endParaRPr lang="en-GB" dirty="0"/>
          </a:p>
        </p:txBody>
      </p:sp>
      <p:sp>
        <p:nvSpPr>
          <p:cNvPr id="3" name="Content Placeholder 2"/>
          <p:cNvSpPr>
            <a:spLocks noGrp="1"/>
          </p:cNvSpPr>
          <p:nvPr>
            <p:ph idx="1"/>
          </p:nvPr>
        </p:nvSpPr>
        <p:spPr/>
        <p:txBody>
          <a:bodyPr>
            <a:normAutofit fontScale="85000" lnSpcReduction="20000"/>
          </a:bodyPr>
          <a:lstStyle/>
          <a:p>
            <a:pPr marL="0" indent="0">
              <a:buNone/>
            </a:pPr>
            <a:r>
              <a:rPr lang="en-GB" b="1" dirty="0"/>
              <a:t>Data methodology </a:t>
            </a:r>
            <a:endParaRPr lang="en-GB" dirty="0"/>
          </a:p>
          <a:p>
            <a:pPr lvl="0"/>
            <a:r>
              <a:rPr lang="en-GB" dirty="0"/>
              <a:t>Import postcode data from Wikipedia and enhance with geo-coordinates from geocoder</a:t>
            </a:r>
          </a:p>
          <a:p>
            <a:pPr lvl="0"/>
            <a:r>
              <a:rPr lang="en-GB" dirty="0"/>
              <a:t>Use the Foursquare API to gather the venue data for all postcodes</a:t>
            </a:r>
          </a:p>
          <a:p>
            <a:pPr lvl="0"/>
            <a:r>
              <a:rPr lang="en-GB" dirty="0"/>
              <a:t>Group the data into postcode level </a:t>
            </a:r>
            <a:r>
              <a:rPr lang="en-GB" dirty="0" err="1"/>
              <a:t>dataframe</a:t>
            </a:r>
            <a:r>
              <a:rPr lang="en-GB" dirty="0"/>
              <a:t> and another at venue level for the analysis</a:t>
            </a:r>
          </a:p>
          <a:p>
            <a:pPr marL="0" indent="0">
              <a:buNone/>
            </a:pPr>
            <a:r>
              <a:rPr lang="en-GB" b="1" dirty="0"/>
              <a:t>Analysis key steps </a:t>
            </a:r>
            <a:endParaRPr lang="en-GB" dirty="0"/>
          </a:p>
          <a:p>
            <a:pPr lvl="0"/>
            <a:r>
              <a:rPr lang="en-GB" dirty="0"/>
              <a:t>Analyse which type of business is the most popular </a:t>
            </a:r>
          </a:p>
          <a:p>
            <a:pPr lvl="0"/>
            <a:r>
              <a:rPr lang="en-GB" dirty="0"/>
              <a:t>Understand which districts have high / low penetration of the industry selected and how the venue types correlate with each other</a:t>
            </a:r>
          </a:p>
          <a:p>
            <a:pPr lvl="0"/>
            <a:r>
              <a:rPr lang="en-GB" dirty="0"/>
              <a:t>Cluster to understand which is best location to start </a:t>
            </a:r>
          </a:p>
          <a:p>
            <a:pPr lvl="0"/>
            <a:r>
              <a:rPr lang="en-GB" dirty="0"/>
              <a:t>Use K-means algorithm to understand the distinct groups of neighbourhoods.</a:t>
            </a:r>
          </a:p>
        </p:txBody>
      </p:sp>
    </p:spTree>
    <p:extLst>
      <p:ext uri="{BB962C8B-B14F-4D97-AF65-F5344CB8AC3E}">
        <p14:creationId xmlns:p14="http://schemas.microsoft.com/office/powerpoint/2010/main" val="1351521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 Venue Category Rank</a:t>
            </a:r>
            <a:endParaRPr lang="en-GB" dirty="0"/>
          </a:p>
        </p:txBody>
      </p:sp>
      <p:sp>
        <p:nvSpPr>
          <p:cNvPr id="3" name="Content Placeholder 2"/>
          <p:cNvSpPr>
            <a:spLocks noGrp="1"/>
          </p:cNvSpPr>
          <p:nvPr>
            <p:ph idx="1"/>
          </p:nvPr>
        </p:nvSpPr>
        <p:spPr/>
        <p:txBody>
          <a:bodyPr>
            <a:normAutofit/>
          </a:bodyPr>
          <a:lstStyle/>
          <a:p>
            <a:pPr marL="0" indent="0">
              <a:buNone/>
            </a:pPr>
            <a:r>
              <a:rPr lang="en-GB" sz="1800" dirty="0"/>
              <a:t>Coffee shops appear to be the most popular venue by far, with similar venue types also appearing in the top 20.  This suggests a strong market for further venues.  </a:t>
            </a:r>
          </a:p>
        </p:txBody>
      </p:sp>
      <p:pic>
        <p:nvPicPr>
          <p:cNvPr id="5" name="Picture 4" descr="toronto_map_05_popular_venues.png"/>
          <p:cNvPicPr/>
          <p:nvPr/>
        </p:nvPicPr>
        <p:blipFill rotWithShape="1">
          <a:blip r:embed="rId2" r:link="rId3">
            <a:extLst>
              <a:ext uri="{28A0092B-C50C-407E-A947-70E740481C1C}">
                <a14:useLocalDpi xmlns:a14="http://schemas.microsoft.com/office/drawing/2010/main" val="0"/>
              </a:ext>
            </a:extLst>
          </a:blip>
          <a:srcRect t="4622"/>
          <a:stretch/>
        </p:blipFill>
        <p:spPr bwMode="auto">
          <a:xfrm>
            <a:off x="1428563" y="2507130"/>
            <a:ext cx="8638801" cy="40191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830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 Related Venues</a:t>
            </a:r>
            <a:endParaRPr lang="en-GB" dirty="0"/>
          </a:p>
        </p:txBody>
      </p:sp>
      <p:sp>
        <p:nvSpPr>
          <p:cNvPr id="3" name="Content Placeholder 2"/>
          <p:cNvSpPr>
            <a:spLocks noGrp="1"/>
          </p:cNvSpPr>
          <p:nvPr>
            <p:ph idx="1"/>
          </p:nvPr>
        </p:nvSpPr>
        <p:spPr/>
        <p:txBody>
          <a:bodyPr>
            <a:normAutofit/>
          </a:bodyPr>
          <a:lstStyle/>
          <a:p>
            <a:pPr marL="0" indent="0">
              <a:buNone/>
            </a:pPr>
            <a:r>
              <a:rPr lang="en-GB" sz="1800" dirty="0"/>
              <a:t>Analysing the correlation between the top venue categories shows that cafes and restaurants are highly correlated with coffee shops.  Whereas there is low correlation with parks, grocery stores and fast food venues </a:t>
            </a:r>
          </a:p>
        </p:txBody>
      </p:sp>
      <p:pic>
        <p:nvPicPr>
          <p:cNvPr id="4" name="Picture 2" descr="toronto_map_06_venue_correl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04" y="2425233"/>
            <a:ext cx="8081402" cy="420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250702" y="2412066"/>
            <a:ext cx="917015" cy="4217882"/>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Tree>
    <p:extLst>
      <p:ext uri="{BB962C8B-B14F-4D97-AF65-F5344CB8AC3E}">
        <p14:creationId xmlns:p14="http://schemas.microsoft.com/office/powerpoint/2010/main" val="104590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a:t>
            </a:r>
            <a:r>
              <a:rPr lang="en-GB" dirty="0"/>
              <a:t>– Geographic understanding the </a:t>
            </a:r>
            <a:r>
              <a:rPr lang="en-GB" dirty="0" smtClean="0"/>
              <a:t>neighbourhoods (1/2)</a:t>
            </a:r>
            <a:endParaRPr lang="en-GB" dirty="0"/>
          </a:p>
        </p:txBody>
      </p:sp>
      <p:sp>
        <p:nvSpPr>
          <p:cNvPr id="3" name="Content Placeholder 2"/>
          <p:cNvSpPr>
            <a:spLocks noGrp="1"/>
          </p:cNvSpPr>
          <p:nvPr>
            <p:ph idx="1"/>
          </p:nvPr>
        </p:nvSpPr>
        <p:spPr/>
        <p:txBody>
          <a:bodyPr>
            <a:normAutofit/>
          </a:bodyPr>
          <a:lstStyle/>
          <a:p>
            <a:pPr marL="0" indent="0">
              <a:buNone/>
            </a:pPr>
            <a:r>
              <a:rPr lang="en-GB" sz="1800" dirty="0"/>
              <a:t>Plotting the clusters of neighbourhoods by using a geographical lens results in two highly concentrated neighbourhoods being returned – one near union station and another slightly north of this.  </a:t>
            </a:r>
          </a:p>
          <a:p>
            <a:pPr marL="0" indent="0">
              <a:buNone/>
            </a:pPr>
            <a:r>
              <a:rPr lang="en-GB" sz="1800" dirty="0"/>
              <a:t>This appears to be a key area to consider for business setup given the density of these neighbourhoods. </a:t>
            </a:r>
          </a:p>
        </p:txBody>
      </p:sp>
      <p:pic>
        <p:nvPicPr>
          <p:cNvPr id="4" name="Picture 3" descr="toronto_map_01_neighbourhoods.png"/>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698936" y="2857498"/>
            <a:ext cx="6373346" cy="3579159"/>
          </a:xfrm>
          <a:prstGeom prst="rect">
            <a:avLst/>
          </a:prstGeom>
          <a:noFill/>
          <a:ln>
            <a:noFill/>
          </a:ln>
        </p:spPr>
      </p:pic>
    </p:spTree>
    <p:extLst>
      <p:ext uri="{BB962C8B-B14F-4D97-AF65-F5344CB8AC3E}">
        <p14:creationId xmlns:p14="http://schemas.microsoft.com/office/powerpoint/2010/main" val="108196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a:t>
            </a:r>
            <a:r>
              <a:rPr lang="en-GB" dirty="0"/>
              <a:t>– Geographic understanding the </a:t>
            </a:r>
            <a:r>
              <a:rPr lang="en-GB" dirty="0" smtClean="0"/>
              <a:t>neighbourhoods (2/2)</a:t>
            </a:r>
            <a:endParaRPr lang="en-GB" dirty="0"/>
          </a:p>
        </p:txBody>
      </p:sp>
      <p:sp>
        <p:nvSpPr>
          <p:cNvPr id="3" name="Content Placeholder 2"/>
          <p:cNvSpPr>
            <a:spLocks noGrp="1"/>
          </p:cNvSpPr>
          <p:nvPr>
            <p:ph idx="1"/>
          </p:nvPr>
        </p:nvSpPr>
        <p:spPr/>
        <p:txBody>
          <a:bodyPr>
            <a:normAutofit/>
          </a:bodyPr>
          <a:lstStyle/>
          <a:p>
            <a:pPr marL="0" indent="0">
              <a:buNone/>
            </a:pPr>
            <a:r>
              <a:rPr lang="en-GB" sz="1800" dirty="0"/>
              <a:t>This becomes more clear when we plot the neighbourhoods by geographical clusters.</a:t>
            </a:r>
          </a:p>
        </p:txBody>
      </p:sp>
      <p:pic>
        <p:nvPicPr>
          <p:cNvPr id="5" name="Picture 4" descr="toronto_map_02_clusters.png"/>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143125" y="2288614"/>
            <a:ext cx="7493934" cy="4183904"/>
          </a:xfrm>
          <a:prstGeom prst="rect">
            <a:avLst/>
          </a:prstGeom>
          <a:noFill/>
          <a:ln>
            <a:noFill/>
          </a:ln>
        </p:spPr>
      </p:pic>
    </p:spTree>
    <p:extLst>
      <p:ext uri="{BB962C8B-B14F-4D97-AF65-F5344CB8AC3E}">
        <p14:creationId xmlns:p14="http://schemas.microsoft.com/office/powerpoint/2010/main" val="3157392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 </a:t>
            </a:r>
            <a:r>
              <a:rPr lang="en-GB" dirty="0"/>
              <a:t>– Venue analysis for Toronto Neighbourhoods</a:t>
            </a:r>
          </a:p>
        </p:txBody>
      </p:sp>
      <p:sp>
        <p:nvSpPr>
          <p:cNvPr id="3" name="Content Placeholder 2"/>
          <p:cNvSpPr>
            <a:spLocks noGrp="1"/>
          </p:cNvSpPr>
          <p:nvPr>
            <p:ph idx="1"/>
          </p:nvPr>
        </p:nvSpPr>
        <p:spPr/>
        <p:txBody>
          <a:bodyPr>
            <a:normAutofit/>
          </a:bodyPr>
          <a:lstStyle/>
          <a:p>
            <a:pPr marL="0" indent="0">
              <a:buNone/>
            </a:pPr>
            <a:r>
              <a:rPr lang="en-GB" sz="1800" dirty="0"/>
              <a:t>The clustering of neighbourhood by venue characteristics validates the downtown clusters previously seen (purple).  It also reveals the distinct suburb groups which are shown in blue, red and orange.  The green segments highlight neighbourhoods with inner suburbia characteristics. </a:t>
            </a:r>
          </a:p>
        </p:txBody>
      </p:sp>
      <p:pic>
        <p:nvPicPr>
          <p:cNvPr id="6" name="Picture 5" descr="toronto_map_04_kmeans_cluster.png"/>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098300" y="2743200"/>
            <a:ext cx="7395323" cy="3980329"/>
          </a:xfrm>
          <a:prstGeom prst="rect">
            <a:avLst/>
          </a:prstGeom>
          <a:noFill/>
          <a:ln>
            <a:noFill/>
          </a:ln>
        </p:spPr>
      </p:pic>
    </p:spTree>
    <p:extLst>
      <p:ext uri="{BB962C8B-B14F-4D97-AF65-F5344CB8AC3E}">
        <p14:creationId xmlns:p14="http://schemas.microsoft.com/office/powerpoint/2010/main" val="27251030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1743</TotalTime>
  <Words>821</Words>
  <Application>Microsoft Office PowerPoint</Application>
  <PresentationFormat>Widescreen</PresentationFormat>
  <Paragraphs>58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Capstone Project</vt:lpstr>
      <vt:lpstr>Problem Statement</vt:lpstr>
      <vt:lpstr>Data which can solve this problem</vt:lpstr>
      <vt:lpstr>Methodology</vt:lpstr>
      <vt:lpstr>Results – Venue Category Rank</vt:lpstr>
      <vt:lpstr>Results – Related Venues</vt:lpstr>
      <vt:lpstr>Results – Geographic understanding the neighbourhoods (1/2)</vt:lpstr>
      <vt:lpstr>Results – Geographic understanding the neighbourhoods (2/2)</vt:lpstr>
      <vt:lpstr>Results – Venue analysis for Toronto Neighbourhoods</vt:lpstr>
      <vt:lpstr>Results – Understanding the location of existing coffee shops and similar venues (1/2)</vt:lpstr>
      <vt:lpstr>Results – Understanding the location of existing coffee shops and similar venues (2/2) </vt:lpstr>
      <vt:lpstr>Discussion &amp; Recommendations</vt:lpstr>
      <vt:lpstr>Conclusion</vt:lpstr>
    </vt:vector>
  </TitlesOfParts>
  <Company>Barclays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Brown, Nicholas R : PCB Information Business Analytics</dc:creator>
  <cp:lastModifiedBy>Brown, Nicholas R : PCB Information Business Analytics</cp:lastModifiedBy>
  <cp:revision>7</cp:revision>
  <dcterms:created xsi:type="dcterms:W3CDTF">2019-07-19T06:28:28Z</dcterms:created>
  <dcterms:modified xsi:type="dcterms:W3CDTF">2019-07-24T22:49:51Z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754cbb2-29ed-4ffe-af90-a08465e0dd2c_Enabled">
    <vt:lpwstr>True</vt:lpwstr>
  </property>
  <property fmtid="{D5CDD505-2E9C-101B-9397-08002B2CF9AE}" pid="3" name="MSIP_Label_c754cbb2-29ed-4ffe-af90-a08465e0dd2c_SiteId">
    <vt:lpwstr>c4b62f1d-01e0-4107-a0cc-5ac886858b23</vt:lpwstr>
  </property>
  <property fmtid="{D5CDD505-2E9C-101B-9397-08002B2CF9AE}" pid="4" name="MSIP_Label_c754cbb2-29ed-4ffe-af90-a08465e0dd2c_Owner">
    <vt:lpwstr>E01944321@client.barclayscorp.com</vt:lpwstr>
  </property>
  <property fmtid="{D5CDD505-2E9C-101B-9397-08002B2CF9AE}" pid="5" name="MSIP_Label_c754cbb2-29ed-4ffe-af90-a08465e0dd2c_SetDate">
    <vt:lpwstr>2019-07-19T06:34:34.1907782Z</vt:lpwstr>
  </property>
  <property fmtid="{D5CDD505-2E9C-101B-9397-08002B2CF9AE}" pid="6" name="MSIP_Label_c754cbb2-29ed-4ffe-af90-a08465e0dd2c_Name">
    <vt:lpwstr>Unrestricted</vt:lpwstr>
  </property>
  <property fmtid="{D5CDD505-2E9C-101B-9397-08002B2CF9AE}" pid="7" name="MSIP_Label_c754cbb2-29ed-4ffe-af90-a08465e0dd2c_Application">
    <vt:lpwstr>Microsoft Azure Information Protection</vt:lpwstr>
  </property>
  <property fmtid="{D5CDD505-2E9C-101B-9397-08002B2CF9AE}" pid="8" name="MSIP_Label_c754cbb2-29ed-4ffe-af90-a08465e0dd2c_Extended_MSFT_Method">
    <vt:lpwstr>Manual</vt:lpwstr>
  </property>
  <property fmtid="{D5CDD505-2E9C-101B-9397-08002B2CF9AE}" pid="9" name="barclaysdc">
    <vt:lpwstr>Unrestricted</vt:lpwstr>
  </property>
  <property fmtid="{D5CDD505-2E9C-101B-9397-08002B2CF9AE}" pid="10" name="_AdHocReviewCycleID">
    <vt:i4>-52276879</vt:i4>
  </property>
  <property fmtid="{D5CDD505-2E9C-101B-9397-08002B2CF9AE}" pid="11" name="_NewReviewCycle">
    <vt:lpwstr/>
  </property>
  <property fmtid="{D5CDD505-2E9C-101B-9397-08002B2CF9AE}" pid="12" name="_EmailSubject">
    <vt:lpwstr>Graphs to add into ADS training project</vt:lpwstr>
  </property>
  <property fmtid="{D5CDD505-2E9C-101B-9397-08002B2CF9AE}" pid="13" name="_AuthorEmail">
    <vt:lpwstr>nicholas.x.brown@barclays.com</vt:lpwstr>
  </property>
  <property fmtid="{D5CDD505-2E9C-101B-9397-08002B2CF9AE}" pid="14" name="_AuthorEmailDisplayName">
    <vt:lpwstr>Brown, Nicholas R : PCB Information Business Analytics</vt:lpwstr>
  </property>
</Properties>
</file>